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6" r:id="rId1"/>
  </p:sldMasterIdLst>
  <p:sldIdLst>
    <p:sldId id="256" r:id="rId2"/>
    <p:sldId id="269" r:id="rId3"/>
    <p:sldId id="267" r:id="rId4"/>
    <p:sldId id="268" r:id="rId5"/>
    <p:sldId id="270" r:id="rId6"/>
    <p:sldId id="271" r:id="rId7"/>
    <p:sldId id="272" r:id="rId8"/>
    <p:sldId id="277" r:id="rId9"/>
    <p:sldId id="273" r:id="rId10"/>
    <p:sldId id="276" r:id="rId11"/>
    <p:sldId id="274" r:id="rId12"/>
    <p:sldId id="281" r:id="rId13"/>
    <p:sldId id="275" r:id="rId14"/>
    <p:sldId id="266" r:id="rId15"/>
    <p:sldId id="279" r:id="rId16"/>
    <p:sldId id="280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9E69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107" d="100"/>
          <a:sy n="107" d="100"/>
        </p:scale>
        <p:origin x="-17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r-Latn-RS" sz="2500" b="1" i="0" baseline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sr-Cyrl-RS" sz="2500" b="1" i="0" baseline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апон (</a:t>
            </a:r>
            <a:r>
              <a:rPr lang="en-US" sz="2500" b="1" i="0" baseline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sr-Latn-RS" sz="2500" b="1" i="0" baseline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500" b="1" i="0" baseline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500" b="1" i="0" baseline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плодовима</a:t>
            </a:r>
            <a:endParaRPr lang="sr-Latn-RS" sz="25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  <c:spPr>
        <a:solidFill>
          <a:srgbClr val="FFFFCC"/>
        </a:solidFill>
        <a:ln w="19050" cap="rnd" cmpd="sng" algn="ctr">
          <a:solidFill>
            <a:schemeClr val="dk1"/>
          </a:solidFill>
          <a:prstDash val="solid"/>
        </a:ln>
        <a:effectLst/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кромпир</c:v>
                </c:pt>
                <c:pt idx="1">
                  <c:v>јабука</c:v>
                </c:pt>
                <c:pt idx="2">
                  <c:v>поморанџа</c:v>
                </c:pt>
                <c:pt idx="3">
                  <c:v>лимун</c:v>
                </c:pt>
                <c:pt idx="4">
                  <c:v>киви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0.84199999999999997</c:v>
                </c:pt>
                <c:pt idx="1">
                  <c:v>0.91600000000000004</c:v>
                </c:pt>
                <c:pt idx="2">
                  <c:v>0.90300000000000002</c:v>
                </c:pt>
                <c:pt idx="3">
                  <c:v>0.95599999999999996</c:v>
                </c:pt>
                <c:pt idx="4">
                  <c:v>0.89300000000000002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6166784"/>
        <c:axId val="46168320"/>
        <c:axId val="0"/>
      </c:bar3DChart>
      <c:catAx>
        <c:axId val="46166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46168320"/>
        <c:crosses val="autoZero"/>
        <c:auto val="1"/>
        <c:lblAlgn val="ctr"/>
        <c:lblOffset val="100"/>
        <c:noMultiLvlLbl val="0"/>
      </c:catAx>
      <c:valAx>
        <c:axId val="46168320"/>
        <c:scaling>
          <c:orientation val="minMax"/>
        </c:scaling>
        <c:delete val="0"/>
        <c:axPos val="l"/>
        <c:majorGridlines>
          <c:spPr>
            <a:ln w="19050" cap="rnd" cmpd="sng" algn="ctr">
              <a:solidFill>
                <a:schemeClr val="dk1"/>
              </a:solidFill>
              <a:prstDash val="solid"/>
            </a:ln>
            <a:effectLst/>
          </c:spPr>
        </c:majorGridlines>
        <c:numFmt formatCode="0.00" sourceLinked="0"/>
        <c:majorTickMark val="out"/>
        <c:minorTickMark val="none"/>
        <c:tickLblPos val="nextTo"/>
        <c:spPr>
          <a:ln cmpd="sng">
            <a:prstDash val="solid"/>
          </a:ln>
        </c:spPr>
        <c:txPr>
          <a:bodyPr/>
          <a:lstStyle/>
          <a:p>
            <a:pPr>
              <a:defRPr baseline="0">
                <a:solidFill>
                  <a:schemeClr val="accent6">
                    <a:lumMod val="50000"/>
                  </a:schemeClr>
                </a:solidFill>
              </a:defRPr>
            </a:pPr>
            <a:endParaRPr lang="en-US"/>
          </a:p>
        </c:txPr>
        <c:crossAx val="46166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2">
              <a:lumMod val="20000"/>
              <a:lumOff val="80000"/>
            </a:schemeClr>
          </a:solidFill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602C-7704-4333-BE1C-58D5F21302A2}" type="datetimeFigureOut">
              <a:rPr lang="sr-Latn-RS" smtClean="0"/>
              <a:t>27.4.2015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F1C9-BED0-4A48-A6D5-4E4AB55EE03F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602C-7704-4333-BE1C-58D5F21302A2}" type="datetimeFigureOut">
              <a:rPr lang="sr-Latn-RS" smtClean="0"/>
              <a:t>27.4.2015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F1C9-BED0-4A48-A6D5-4E4AB55EE03F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602C-7704-4333-BE1C-58D5F21302A2}" type="datetimeFigureOut">
              <a:rPr lang="sr-Latn-RS" smtClean="0"/>
              <a:t>27.4.2015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F1C9-BED0-4A48-A6D5-4E4AB55EE03F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602C-7704-4333-BE1C-58D5F21302A2}" type="datetimeFigureOut">
              <a:rPr lang="sr-Latn-RS" smtClean="0"/>
              <a:t>27.4.2015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F1C9-BED0-4A48-A6D5-4E4AB55EE03F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602C-7704-4333-BE1C-58D5F21302A2}" type="datetimeFigureOut">
              <a:rPr lang="sr-Latn-RS" smtClean="0"/>
              <a:t>27.4.2015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F1C9-BED0-4A48-A6D5-4E4AB55EE03F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602C-7704-4333-BE1C-58D5F21302A2}" type="datetimeFigureOut">
              <a:rPr lang="sr-Latn-RS" smtClean="0"/>
              <a:t>27.4.2015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F1C9-BED0-4A48-A6D5-4E4AB55EE03F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602C-7704-4333-BE1C-58D5F21302A2}" type="datetimeFigureOut">
              <a:rPr lang="sr-Latn-RS" smtClean="0"/>
              <a:t>27.4.2015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F1C9-BED0-4A48-A6D5-4E4AB55EE03F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602C-7704-4333-BE1C-58D5F21302A2}" type="datetimeFigureOut">
              <a:rPr lang="sr-Latn-RS" smtClean="0"/>
              <a:t>27.4.2015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F1C9-BED0-4A48-A6D5-4E4AB55EE03F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602C-7704-4333-BE1C-58D5F21302A2}" type="datetimeFigureOut">
              <a:rPr lang="sr-Latn-RS" smtClean="0"/>
              <a:t>27.4.2015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F1C9-BED0-4A48-A6D5-4E4AB55EE03F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602C-7704-4333-BE1C-58D5F21302A2}" type="datetimeFigureOut">
              <a:rPr lang="sr-Latn-RS" smtClean="0"/>
              <a:t>27.4.2015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F1C9-BED0-4A48-A6D5-4E4AB55EE03F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602C-7704-4333-BE1C-58D5F21302A2}" type="datetimeFigureOut">
              <a:rPr lang="sr-Latn-RS" smtClean="0"/>
              <a:t>27.4.2015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F1C9-BED0-4A48-A6D5-4E4AB55EE03F}" type="slidenum">
              <a:rPr lang="sr-Latn-RS" smtClean="0"/>
              <a:t>‹#›</a:t>
            </a:fld>
            <a:endParaRPr lang="sr-Latn-R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lumMod val="20000"/>
                <a:lumOff val="80000"/>
              </a:schemeClr>
            </a:gs>
            <a:gs pos="100000">
              <a:schemeClr val="accent6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A3A602C-7704-4333-BE1C-58D5F21302A2}" type="datetimeFigureOut">
              <a:rPr lang="sr-Latn-RS" smtClean="0"/>
              <a:t>27.4.2015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DFFF1C9-BED0-4A48-A6D5-4E4AB55EE03F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094879"/>
            <a:ext cx="8136904" cy="1470025"/>
          </a:xfrm>
        </p:spPr>
        <p:txBody>
          <a:bodyPr/>
          <a:lstStyle/>
          <a:p>
            <a:pPr algn="ctr"/>
            <a:r>
              <a:rPr lang="sr-Latn-R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 НАПРАВИТИ БАТЕРИЈУ ОД ВОЋА И ПОВРЋА?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4005064"/>
            <a:ext cx="7117180" cy="2929880"/>
          </a:xfrm>
        </p:spPr>
        <p:txBody>
          <a:bodyPr>
            <a:normAutofit/>
          </a:bodyPr>
          <a:lstStyle/>
          <a:p>
            <a:r>
              <a:rPr lang="sr-Latn-R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МЕНТОРИ</a:t>
            </a:r>
            <a:r>
              <a:rPr lang="sr-Latn-R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Latn-R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БИЉАНА СТОЈИЧИЋ</a:t>
            </a:r>
            <a:endParaRPr lang="sr-Latn-R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Latn-R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ЈЕЛЕНА ФИЛИПОВИЋ </a:t>
            </a:r>
            <a:r>
              <a:rPr lang="sr-Latn-R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ЖИВАНОВИЋ</a:t>
            </a:r>
            <a:endParaRPr lang="sr-Latn-R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sr-Latn-R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УЧЕНИК:</a:t>
            </a:r>
          </a:p>
          <a:p>
            <a:r>
              <a:rPr lang="sr-Latn-R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МИЛЕНА </a:t>
            </a:r>
            <a:r>
              <a:rPr lang="sr-Latn-RS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ПАВЛОВИЋ  III-6</a:t>
            </a:r>
            <a:endParaRPr lang="sr-Latn-RS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ЗЕМУНСКА ГИМНАЗИЈА, 13.03.2015.</a:t>
            </a:r>
            <a:endParaRPr lang="sr-Latn-R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img.wonderhowto.com/img/50/27/63481163336547/0/artist-uses-300-apples-power-30-leds-for-1-electrified-fruit-battery-science-experiment.w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64904"/>
            <a:ext cx="5040560" cy="398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25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trips/>
      </p:transition>
    </mc:Choice>
    <mc:Fallback xmlns=""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848341"/>
            <a:ext cx="7125113" cy="924475"/>
          </a:xfrm>
        </p:spPr>
        <p:txBody>
          <a:bodyPr/>
          <a:lstStyle/>
          <a:p>
            <a:pPr algn="ctr"/>
            <a:r>
              <a:rPr lang="sr-Latn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 МЕРЕЊА НАПОНА</a:t>
            </a:r>
            <a:endParaRPr lang="sr-Latn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443145"/>
              </p:ext>
            </p:extLst>
          </p:nvPr>
        </p:nvGraphicFramePr>
        <p:xfrm>
          <a:off x="2051720" y="2059197"/>
          <a:ext cx="5051310" cy="391695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854228"/>
                <a:gridCol w="2197082"/>
              </a:tblGrid>
              <a:tr h="763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39595" algn="l"/>
                        </a:tabLst>
                      </a:pPr>
                      <a:r>
                        <a:rPr lang="sr-Latn-R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воће / поврће</a:t>
                      </a:r>
                      <a:endParaRPr lang="sr-Latn-RS" sz="2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39595" algn="l"/>
                        </a:tabLst>
                      </a:pPr>
                      <a:r>
                        <a:rPr lang="sr-Latn-R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напон (V)</a:t>
                      </a:r>
                      <a:endParaRPr lang="sr-Latn-RS" sz="2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39595" algn="l"/>
                        </a:tabLst>
                      </a:pPr>
                      <a:r>
                        <a:rPr lang="sr-Latn-RS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кромпир</a:t>
                      </a:r>
                      <a:endParaRPr lang="sr-Latn-RS" sz="2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39595" algn="l"/>
                        </a:tabLst>
                      </a:pPr>
                      <a:r>
                        <a:rPr lang="sr-Latn-R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0,842</a:t>
                      </a:r>
                      <a:endParaRPr lang="sr-Latn-RS" sz="2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39595" algn="l"/>
                        </a:tabLst>
                      </a:pPr>
                      <a:r>
                        <a:rPr lang="sr-Latn-RS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јабука</a:t>
                      </a:r>
                      <a:endParaRPr lang="sr-Latn-RS" sz="2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39595" algn="l"/>
                        </a:tabLst>
                      </a:pPr>
                      <a:r>
                        <a:rPr lang="sr-Latn-R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0,916</a:t>
                      </a:r>
                      <a:endParaRPr lang="sr-Latn-RS" sz="2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39595" algn="l"/>
                        </a:tabLst>
                      </a:pPr>
                      <a:r>
                        <a:rPr lang="sr-Latn-RS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поморанџа</a:t>
                      </a:r>
                      <a:endParaRPr lang="sr-Latn-RS" sz="2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39595" algn="l"/>
                        </a:tabLst>
                      </a:pPr>
                      <a:r>
                        <a:rPr lang="sr-Latn-R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0,903</a:t>
                      </a:r>
                      <a:endParaRPr lang="sr-Latn-RS" sz="2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39595" algn="l"/>
                        </a:tabLst>
                      </a:pPr>
                      <a:r>
                        <a:rPr lang="sr-Latn-RS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лимун</a:t>
                      </a:r>
                      <a:endParaRPr lang="sr-Latn-RS" sz="2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39595" algn="l"/>
                        </a:tabLst>
                      </a:pPr>
                      <a:r>
                        <a:rPr lang="sr-Latn-R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0,956</a:t>
                      </a:r>
                      <a:endParaRPr lang="sr-Latn-RS" sz="2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39595" algn="l"/>
                        </a:tabLst>
                      </a:pPr>
                      <a:r>
                        <a:rPr lang="sr-Latn-RS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киви</a:t>
                      </a:r>
                      <a:endParaRPr lang="sr-Latn-RS" sz="2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39595" algn="l"/>
                        </a:tabLst>
                      </a:pPr>
                      <a:r>
                        <a:rPr lang="sr-Latn-R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0,893</a:t>
                      </a:r>
                      <a:endParaRPr lang="sr-Latn-RS" sz="2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3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39595" algn="l"/>
                        </a:tabLst>
                      </a:pPr>
                      <a:r>
                        <a:rPr lang="sr-Latn-RS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редно везани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39595" algn="l"/>
                        </a:tabLst>
                      </a:pPr>
                      <a:r>
                        <a:rPr lang="sr-Latn-RS" sz="25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Latn-RS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плодови</a:t>
                      </a:r>
                      <a:endParaRPr lang="sr-Latn-RS" sz="2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39595" algn="l"/>
                        </a:tabLst>
                      </a:pPr>
                      <a:r>
                        <a:rPr lang="sr-Latn-R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4,56</a:t>
                      </a:r>
                      <a:endParaRPr lang="sr-Latn-RS" sz="2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99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12768" cy="636443"/>
          </a:xfrm>
        </p:spPr>
        <p:txBody>
          <a:bodyPr/>
          <a:lstStyle/>
          <a:p>
            <a:pPr algn="ctr"/>
            <a:r>
              <a:rPr lang="sr-Latn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ОГЛЕД 7</a:t>
            </a:r>
            <a:endParaRPr lang="sr-Latn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-46373"/>
            <a:ext cx="7125112" cy="4051437"/>
          </a:xfrm>
        </p:spPr>
        <p:txBody>
          <a:bodyPr/>
          <a:lstStyle/>
          <a:p>
            <a:pPr marL="0" indent="0" algn="ctr">
              <a:buNone/>
            </a:pPr>
            <a:r>
              <a:rPr lang="sr-Latn-R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РЕДНО ВЕЗАТИ ВОЋЕ И ПОВРЋЕ КОНТАКТНИМ КАБЛОМ </a:t>
            </a:r>
            <a:r>
              <a:rPr lang="sr-Latn-R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ДИОДУ.</a:t>
            </a:r>
          </a:p>
          <a:p>
            <a:pPr marL="0" indent="0" algn="ctr">
              <a:buNone/>
            </a:pPr>
            <a:r>
              <a:rPr lang="sr-Latn-R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ХЕМИЈСКА ЕНЕРГИЈА ИЗ ВОЋА И ПОВРЋА СЕ ПРЕТВАРА У ЕЛЕКТРИЧНУ, А ОНА У ДИОДИ У СВЕТЛОСНУ. </a:t>
            </a:r>
            <a:endParaRPr lang="sr-Latn-R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dirty="0"/>
          </a:p>
        </p:txBody>
      </p:sp>
      <p:grpSp>
        <p:nvGrpSpPr>
          <p:cNvPr id="10" name="Group 9"/>
          <p:cNvGrpSpPr/>
          <p:nvPr/>
        </p:nvGrpSpPr>
        <p:grpSpPr>
          <a:xfrm>
            <a:off x="1547664" y="2492896"/>
            <a:ext cx="6048672" cy="4176464"/>
            <a:chOff x="1547664" y="2420888"/>
            <a:chExt cx="6048672" cy="4176464"/>
          </a:xfrm>
        </p:grpSpPr>
        <p:pic>
          <p:nvPicPr>
            <p:cNvPr id="5" name="Picture 4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2420888"/>
              <a:ext cx="6048672" cy="41764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Oval 6"/>
            <p:cNvSpPr/>
            <p:nvPr/>
          </p:nvSpPr>
          <p:spPr>
            <a:xfrm>
              <a:off x="4355976" y="5013176"/>
              <a:ext cx="914400" cy="9144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>
                <a:ln w="76200">
                  <a:solidFill>
                    <a:schemeClr val="bg2">
                      <a:lumMod val="50000"/>
                    </a:schemeClr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084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125113" cy="924475"/>
          </a:xfrm>
        </p:spPr>
        <p:txBody>
          <a:bodyPr/>
          <a:lstStyle/>
          <a:p>
            <a:pPr algn="ctr"/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ИНТЕНЗИТЕТ СВЕТЛОСТИ ДИОДЕ КОЈА ЈЕ </a:t>
            </a: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ПРИКЉУЧЕНА НА БАТЕРИЈУ ОД 4,5 V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ЈЕ ЗНАТНО JAЧИ У ОДНОСУ НА ИНТЕНЗИТЕТ КАДА ЈЕ ИСТА ПРИКЉУЧЕ НА РЕДНО ВЕЗАНО ВОЋЕ И ПОВРЋЕ.</a:t>
            </a:r>
            <a:endParaRPr 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12" y="2060848"/>
            <a:ext cx="5928916" cy="4446687"/>
          </a:xfrm>
        </p:spPr>
      </p:pic>
    </p:spTree>
    <p:extLst>
      <p:ext uri="{BB962C8B-B14F-4D97-AF65-F5344CB8AC3E}">
        <p14:creationId xmlns:p14="http://schemas.microsoft.com/office/powerpoint/2010/main" val="13303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9" y="548680"/>
            <a:ext cx="6408712" cy="636443"/>
          </a:xfrm>
        </p:spPr>
        <p:txBody>
          <a:bodyPr/>
          <a:lstStyle/>
          <a:p>
            <a:pPr algn="ctr"/>
            <a:r>
              <a:rPr lang="sr-Latn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ЗАКЉУЧАК</a:t>
            </a:r>
            <a:endParaRPr lang="sr-Latn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692696"/>
            <a:ext cx="7125112" cy="405143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sr-Latn-R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ВОЋЕ И ПОВРЋЕ СЕ МОЖЕ КОРИСТИТИ КАО ИЗВОР ЕЛЕКТРИЧНЕ ЕНЕРГИЈЕ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sr-Latn-R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ДОБИЈА СЕ МАЛА </a:t>
            </a:r>
            <a:r>
              <a:rPr lang="sr-Latn-R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КОЛИЧИНА </a:t>
            </a:r>
            <a:r>
              <a:rPr lang="sr-Latn-R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ЕНЕРГИЈЕ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sr-Latn-R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СЛАБА ПРИМЕНА У СВАКОДНЕВНОМ ЖИВОТУ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sr-Latn-R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УПОТРЕБА ВОЋА И ПОВРЋА НЕРАЦИОНАЛНА У ТЕХНИЦИ, АЛИ МНОГО СВРСИСХОДНИЈА У ИСХРАНИ ЉУДИ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sr-Latn-R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ТРЕБА ТРАЖИТИ РЕШЕЊА И ИЗЛАЗЕ У ЕЛЕКТРОХЕМИЈИ, КАКО БИ СЕ ПРИРОДА ШТО МАЊЕ ЗАГАЂИВАЛА НЕОБНОВЉИВИМ ИЗВОРИМА ЕНЕРГИЈЕ</a:t>
            </a:r>
            <a:endParaRPr lang="sr-Latn-R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406846"/>
            <a:ext cx="3635896" cy="2046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4241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75724"/>
            <a:ext cx="8136904" cy="924475"/>
          </a:xfrm>
        </p:spPr>
        <p:txBody>
          <a:bodyPr/>
          <a:lstStyle/>
          <a:p>
            <a:pPr algn="ctr"/>
            <a:r>
              <a:rPr lang="sr-Latn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САВРЕМЕНО ИСТРАЖИВАЊЕ MICROSOFT-a</a:t>
            </a:r>
            <a:endParaRPr lang="sr-Latn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8550" y="3266131"/>
            <a:ext cx="3471277" cy="4051301"/>
          </a:xfrm>
        </p:spPr>
        <p:txBody>
          <a:bodyPr/>
          <a:lstStyle/>
          <a:p>
            <a:pPr marL="0" indent="0">
              <a:buNone/>
            </a:pPr>
            <a:r>
              <a:rPr lang="sr-Latn-RS" dirty="0" smtClean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 smtClean="0"/>
              <a:t> </a:t>
            </a:r>
            <a:endParaRPr lang="sr-Latn-R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972055"/>
            <a:ext cx="4176464" cy="2609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39468"/>
            <a:ext cx="4135670" cy="2641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23528" y="4953942"/>
            <a:ext cx="8456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OВО ЈЕ ДОБАР ПРИМЕР ДЕМОНСТРАЦИЈЕ ПОЈАВЕ, АЛИ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УВИШНО БИ БИЛО КОРИСТИТИ ОВОЛИКУ КОЛИЧИНУ ПЛОДОВА ЗА ДОБИЈАЊЕ ЕЛЕКТРИЧНЕ ЕНРГИЈЕ, УМЕСТО ЗА ИСХРАНУ ЉУДИ.</a:t>
            </a:r>
          </a:p>
        </p:txBody>
      </p:sp>
    </p:spTree>
    <p:extLst>
      <p:ext uri="{BB962C8B-B14F-4D97-AF65-F5344CB8AC3E}">
        <p14:creationId xmlns:p14="http://schemas.microsoft.com/office/powerpoint/2010/main" val="399074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  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 smtClean="0"/>
              <a:t>  </a:t>
            </a:r>
            <a:endParaRPr lang="sr-Latn-R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/>
              <a:t> </a:t>
            </a:r>
            <a:r>
              <a:rPr lang="sr-Latn-RS" dirty="0" smtClean="0"/>
              <a:t>  </a:t>
            </a:r>
            <a:endParaRPr lang="sr-Latn-RS" dirty="0"/>
          </a:p>
        </p:txBody>
      </p:sp>
      <p:sp>
        <p:nvSpPr>
          <p:cNvPr id="5" name="TextBox 4"/>
          <p:cNvSpPr txBox="1"/>
          <p:nvPr/>
        </p:nvSpPr>
        <p:spPr>
          <a:xfrm>
            <a:off x="1256458" y="476672"/>
            <a:ext cx="6267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УВАЈМО ПЛАНЕТУ ЗЕМЉУ!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5177" y="-459432"/>
            <a:ext cx="3935216" cy="5616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sr-Latn-R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АСТАВИМО СА ИСТРАЖИВАЊЕМ И КОРИШЋЕЊЕМ ОБНОВЉИВИХ ИЗВОРА ЕНЕРГИЈЕ И БИОРЕСУРСА!</a:t>
            </a:r>
            <a:endParaRPr lang="sr-Latn-R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268760"/>
            <a:ext cx="4242919" cy="2262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Content Placehold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843261"/>
            <a:ext cx="6264186" cy="2610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263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 </a:t>
            </a:r>
            <a:endParaRPr lang="sr-Latn-RS" dirty="0"/>
          </a:p>
        </p:txBody>
      </p:sp>
      <p:sp>
        <p:nvSpPr>
          <p:cNvPr id="5" name="TextBox 4"/>
          <p:cNvSpPr txBox="1"/>
          <p:nvPr/>
        </p:nvSpPr>
        <p:spPr>
          <a:xfrm>
            <a:off x="2385951" y="836712"/>
            <a:ext cx="6290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НИСАМ ВЕРОВАЛА НА РЕЧ,</a:t>
            </a:r>
            <a:endParaRPr lang="sr-Latn-R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3212976"/>
            <a:ext cx="6008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УВЕРИЛА САМ СЕ САМА!</a:t>
            </a:r>
            <a:endParaRPr lang="sr-Latn-R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859307"/>
            <a:ext cx="4319580" cy="2699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2" t="8192" r="9030" b="3529"/>
          <a:stretch/>
        </p:blipFill>
        <p:spPr>
          <a:xfrm>
            <a:off x="683568" y="836712"/>
            <a:ext cx="1596788" cy="2307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27" b="100000" l="10000" r="9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66" y="1534249"/>
            <a:ext cx="2815498" cy="1585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263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САВРЕМЕНИ ЖИВОТ ~</a:t>
            </a:r>
            <a:br>
              <a:rPr lang="sr-Latn-R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НЕЗАМИСЛИВ БЕЗ ЕЛЕКТРИЧНЕ ЕНЕРГИЈЕ</a:t>
            </a:r>
            <a:endParaRPr lang="sr-Latn-R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009312" cy="356664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560" y="1484784"/>
            <a:ext cx="7522995" cy="45019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RS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ПАРИЗ НОЋУ</a:t>
            </a:r>
            <a:endParaRPr lang="sr-Latn-RS" b="1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2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235" y="692696"/>
            <a:ext cx="6113101" cy="648072"/>
          </a:xfrm>
        </p:spPr>
        <p:txBody>
          <a:bodyPr/>
          <a:lstStyle/>
          <a:p>
            <a:pPr algn="ctr"/>
            <a:r>
              <a:rPr lang="sr-Latn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ЕЛЕКТРОМОТОРНА СИЛА</a:t>
            </a:r>
            <a:endParaRPr lang="sr-Latn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124744"/>
            <a:ext cx="7125112" cy="4051437"/>
          </a:xfrm>
        </p:spPr>
        <p:txBody>
          <a:bodyPr/>
          <a:lstStyle/>
          <a:p>
            <a:pPr marL="0" indent="0" algn="ctr">
              <a:buNone/>
            </a:pPr>
            <a:r>
              <a:rPr lang="sr-Latn-R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ЕЛЕКТОРМОТОРНА СИЛА ИЗВОРА СТРУЈЕ БРОЈНО ЈЕ ЈЕДНАКА РАДУ ЗА ПРЕНОШЕЊЕ ЈЕДИНИЧНОГ ПОЗИТИВНОГ ПОЛА У ИЗВОРУ. ИЗРАЖАВА СЕ У ВОЛТИМА (V).</a:t>
            </a:r>
          </a:p>
          <a:p>
            <a:pPr algn="ctr"/>
            <a:endParaRPr lang="sr-Latn-RS" dirty="0"/>
          </a:p>
          <a:p>
            <a:pPr algn="ctr"/>
            <a:endParaRPr lang="sr-Latn-RS" dirty="0" smtClean="0"/>
          </a:p>
          <a:p>
            <a:pPr algn="ctr"/>
            <a:endParaRPr lang="sr-Latn-RS" dirty="0"/>
          </a:p>
          <a:p>
            <a:pPr algn="ctr"/>
            <a:endParaRPr lang="sr-Latn-RS" dirty="0" smtClean="0"/>
          </a:p>
          <a:p>
            <a:pPr algn="ctr"/>
            <a:endParaRPr lang="sr-Latn-RS" dirty="0"/>
          </a:p>
          <a:p>
            <a:pPr algn="ctr"/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29000"/>
            <a:ext cx="2175400" cy="2214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501" y="3246561"/>
            <a:ext cx="3058635" cy="2486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447002"/>
            <a:ext cx="2952328" cy="221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3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6768752" cy="648072"/>
          </a:xfrm>
        </p:spPr>
        <p:txBody>
          <a:bodyPr/>
          <a:lstStyle/>
          <a:p>
            <a:pPr algn="ctr"/>
            <a:r>
              <a:rPr lang="sr-Latn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ЕЛЕКТРОХЕМИЈА</a:t>
            </a:r>
            <a:endParaRPr lang="sr-Latn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0324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R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ЕЛЕКТРОХЕМИЈА ЈЕ ГРАНА ХЕМИЈЕ КОЈА ПРОУЧАВА ХЕМИЈСКЕ РЕАКЦИЈЕ, ПРИЛИКОМ  КОЈИХ ДОЛАЗИ ДО ПРЕНОСА ЕЛЕКТРОНА ИЗМЕЂУ ЕЛЕКТРОДЕ И ЕЛЕКТРОЛИТА. У ТОКУ РАДА ГАЛВАНСКЕ ЋЕЛИЈЕ ДОЛАЗИ ДО ТРАНСФОРМИСАЊА ХЕМИЈСКЕ ЕНЕРГИЈЕ У ЕЛЕКТРИЧНУ.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sr-Latn-RS" dirty="0"/>
          </a:p>
        </p:txBody>
      </p:sp>
      <p:sp>
        <p:nvSpPr>
          <p:cNvPr id="5" name="AutoShape 4" descr="http://www.clker.com/cliparts/7/7/5/d/1258836863873934086laurenth2_pile_alcalin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6" name="AutoShape 6" descr="http://www.clker.com/cliparts/7/7/5/d/1258836863873934086laurenth2_pile_alcaline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25862"/>
            <a:ext cx="2984850" cy="3167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08920"/>
            <a:ext cx="4104456" cy="33925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33471" y="6237312"/>
            <a:ext cx="1294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БАТЕРИЈА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2688" y="6228020"/>
            <a:ext cx="2511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ГАЛВАНСКА ЋЕЛИЈА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0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МАТЕРИЈАЛ ПОТРЕБАН ЗА ДОКАЗИВАЊЕ НАПОНА У ВОЋУ И ПОВРЋУ</a:t>
            </a:r>
            <a:endParaRPr lang="sr-Latn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64700"/>
            <a:ext cx="7125112" cy="4051437"/>
          </a:xfrm>
        </p:spPr>
        <p:txBody>
          <a:bodyPr/>
          <a:lstStyle/>
          <a:p>
            <a:pPr marL="0" lvl="0" indent="0">
              <a:buNone/>
            </a:pP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КОНТАКТНА ЕЛЕКТРОДА ОД БАКРА И ЦИНКА</a:t>
            </a:r>
          </a:p>
          <a:p>
            <a:pPr marL="0" lvl="0" indent="0">
              <a:buNone/>
            </a:pP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ВОЋЕ (ЛИМУН, ПОМОРАНЏА, КИВИ, ЈАБУКА) И ПОВРЋЕ</a:t>
            </a:r>
          </a:p>
          <a:p>
            <a:pPr marL="0" lvl="0" indent="0">
              <a:buNone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(КРОМПИР)</a:t>
            </a:r>
          </a:p>
          <a:p>
            <a:pPr marL="0" lvl="0" indent="0">
              <a:buNone/>
            </a:pP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МУЛТИМЕТАР</a:t>
            </a:r>
          </a:p>
          <a:p>
            <a:pPr marL="0" lvl="0" indent="0">
              <a:buNone/>
            </a:pP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КОНТАКТНИ КАБЛ</a:t>
            </a:r>
          </a:p>
          <a:p>
            <a:pPr marL="0" lvl="0" indent="0">
              <a:buNone/>
            </a:pP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ДИОДА</a:t>
            </a:r>
          </a:p>
          <a:p>
            <a:endParaRPr lang="sr-Latn-R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9" t="12615" r="21649"/>
          <a:stretch/>
        </p:blipFill>
        <p:spPr>
          <a:xfrm>
            <a:off x="6732240" y="2910898"/>
            <a:ext cx="2078182" cy="13336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t="9891" r="6206" b="12614"/>
          <a:stretch/>
        </p:blipFill>
        <p:spPr>
          <a:xfrm>
            <a:off x="4427984" y="2890116"/>
            <a:ext cx="2020874" cy="1354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437112"/>
            <a:ext cx="216024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8167" y1="10234" x2="33500" y2="9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49981"/>
            <a:ext cx="4392488" cy="25037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79" y="4437112"/>
            <a:ext cx="2395137" cy="1796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12" b="97192" l="2650" r="897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72" b="32281"/>
          <a:stretch/>
        </p:blipFill>
        <p:spPr>
          <a:xfrm>
            <a:off x="7519770" y="4941168"/>
            <a:ext cx="1876766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715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76672"/>
            <a:ext cx="7125113" cy="648072"/>
          </a:xfrm>
        </p:spPr>
        <p:txBody>
          <a:bodyPr/>
          <a:lstStyle/>
          <a:p>
            <a:pPr algn="ctr"/>
            <a:r>
              <a:rPr lang="sr-Latn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ОГЛЕД 1</a:t>
            </a:r>
            <a:endParaRPr lang="sr-Latn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-728990"/>
            <a:ext cx="7125112" cy="4734054"/>
          </a:xfrm>
        </p:spPr>
        <p:txBody>
          <a:bodyPr/>
          <a:lstStyle/>
          <a:p>
            <a:pPr marL="0" indent="0" algn="ctr">
              <a:buNone/>
            </a:pPr>
            <a:r>
              <a:rPr lang="sr-Latn-R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КОНТАКТНЕ ЕЛЕКТРОДЕ  ПОСТАВИТИ У ЛИМУН ТАКО ДА СЕ НЕ ДОДИРУЈУ УНУТАР ЊЕГА. КОНТАКТНИМ КАБЛОВИМА ПОВЕЗАТИ ИХ СА МУЛТИМЕТРОМ  И НА ЊЕМУ ОЧИТАТИ ВРЕДНОСТ НАПОНА У ЛИМУНУ. </a:t>
            </a:r>
            <a:endParaRPr lang="sr-Latn-RS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36" y="3183607"/>
            <a:ext cx="2857500" cy="233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544" y="2376264"/>
            <a:ext cx="3165816" cy="422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627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 smtClean="0"/>
              <a:t> </a:t>
            </a:r>
            <a:endParaRPr lang="sr-Latn-RS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854097"/>
            <a:ext cx="1728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ОГЛЕД 2</a:t>
            </a:r>
            <a:endParaRPr lang="sr-Latn-R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8264" y="2924944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ОГЛЕД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sr-Latn-R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2819" y="6021288"/>
            <a:ext cx="12983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ОГЛЕД 4</a:t>
            </a:r>
            <a:endParaRPr lang="sr-Latn-R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6256" y="6093296"/>
            <a:ext cx="12983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ОГЛЕД 5</a:t>
            </a:r>
            <a:endParaRPr lang="sr-Latn-R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2296658" cy="3087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56" y="188640"/>
            <a:ext cx="2301720" cy="306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429000"/>
            <a:ext cx="2301720" cy="3087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5290"/>
            <a:ext cx="2304256" cy="3079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504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75724"/>
            <a:ext cx="8208912" cy="924475"/>
          </a:xfrm>
        </p:spPr>
        <p:txBody>
          <a:bodyPr/>
          <a:lstStyle/>
          <a:p>
            <a:pPr algn="ctr"/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sr-Latn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РАФИЧКИ ПРИКАЗ РЕЗУЛТАТА МЕРЕЊА НАПОНА У ПЛОДОВИМА</a:t>
            </a:r>
            <a:endParaRPr lang="sr-Latn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936229"/>
              </p:ext>
            </p:extLst>
          </p:nvPr>
        </p:nvGraphicFramePr>
        <p:xfrm>
          <a:off x="827584" y="2060848"/>
          <a:ext cx="7344816" cy="405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499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6552728" cy="720080"/>
          </a:xfrm>
        </p:spPr>
        <p:txBody>
          <a:bodyPr/>
          <a:lstStyle/>
          <a:p>
            <a:pPr algn="ctr"/>
            <a:r>
              <a:rPr lang="sr-Latn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ОГЛЕД 6</a:t>
            </a:r>
            <a:endParaRPr lang="sr-Latn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25635"/>
            <a:ext cx="7125112" cy="4051437"/>
          </a:xfrm>
        </p:spPr>
        <p:txBody>
          <a:bodyPr/>
          <a:lstStyle/>
          <a:p>
            <a:pPr marL="0" indent="0" algn="ctr">
              <a:buNone/>
            </a:pPr>
            <a:r>
              <a:rPr lang="sr-Latn-R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РЕДНО ВЕЗАТИ ВОЋЕ И ПОВРЋЕ КОНТАКТНИМ КАБЛОМ ЗА МУЛТИМЕТАР И ОЧИТАТИ УКУПАН НАПОН, КОЈИ ПРЕДСТАВЉА ЗБИР ПОЈЕДИНАЧНИХ НАПОНА. </a:t>
            </a:r>
          </a:p>
          <a:p>
            <a:pPr algn="ctr"/>
            <a:endParaRPr lang="sr-Latn-R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20888"/>
            <a:ext cx="5905440" cy="406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774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467</TotalTime>
  <Words>399</Words>
  <Application>Microsoft Office PowerPoint</Application>
  <PresentationFormat>On-screen Show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Spring</vt:lpstr>
      <vt:lpstr>КАКО НАПРАВИТИ БАТЕРИЈУ ОД ВОЋА И ПОВРЋА? </vt:lpstr>
      <vt:lpstr>~ САВРЕМЕНИ ЖИВОТ ~ НЕЗАМИСЛИВ БЕЗ ЕЛЕКТРИЧНЕ ЕНЕРГИЈЕ</vt:lpstr>
      <vt:lpstr>ЕЛЕКТРОМОТОРНА СИЛА</vt:lpstr>
      <vt:lpstr>ЕЛЕКТРОХЕМИЈА</vt:lpstr>
      <vt:lpstr>МАТЕРИЈАЛ ПОТРЕБАН ЗА ДОКАЗИВАЊЕ НАПОНА У ВОЋУ И ПОВРЋУ</vt:lpstr>
      <vt:lpstr>ОГЛЕД 1</vt:lpstr>
      <vt:lpstr> </vt:lpstr>
      <vt:lpstr>ГРАФИЧКИ ПРИКАЗ РЕЗУЛТАТА МЕРЕЊА НАПОНА У ПЛОДОВИМА</vt:lpstr>
      <vt:lpstr>ОГЛЕД 6</vt:lpstr>
      <vt:lpstr>РЕЗУЛТАТИ МЕРЕЊА НАПОНА</vt:lpstr>
      <vt:lpstr>ОГЛЕД 7</vt:lpstr>
      <vt:lpstr>ИНТЕНЗИТЕТ СВЕТЛОСТИ ДИОДЕ КОЈА ЈЕ ПРИКЉУЧЕНА НА БАТЕРИЈУ ОД 4,5 V ЈЕ ЗНАТНО JAЧИ У ОДНОСУ НА ИНТЕНЗИТЕТ КАДА ЈЕ ИСТА ПРИКЉУЧЕ НА РЕДНО ВЕЗАНО ВОЋЕ И ПОВРЋЕ.</vt:lpstr>
      <vt:lpstr>ЗАКЉУЧАК</vt:lpstr>
      <vt:lpstr>САВРЕМЕНО ИСТРАЖИВАЊЕ MICROSOFT-a</vt:lpstr>
      <vt:lpstr>  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Stefan</cp:lastModifiedBy>
  <cp:revision>42</cp:revision>
  <dcterms:created xsi:type="dcterms:W3CDTF">2015-03-14T13:15:14Z</dcterms:created>
  <dcterms:modified xsi:type="dcterms:W3CDTF">2015-04-27T14:45:00Z</dcterms:modified>
</cp:coreProperties>
</file>